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8" r:id="rId1"/>
  </p:sldMasterIdLst>
  <p:notesMasterIdLst>
    <p:notesMasterId r:id="rId68"/>
  </p:notesMasterIdLst>
  <p:sldIdLst>
    <p:sldId id="256" r:id="rId2"/>
    <p:sldId id="259" r:id="rId3"/>
    <p:sldId id="260" r:id="rId4"/>
    <p:sldId id="415" r:id="rId5"/>
    <p:sldId id="490" r:id="rId6"/>
    <p:sldId id="491" r:id="rId7"/>
    <p:sldId id="492" r:id="rId8"/>
    <p:sldId id="493" r:id="rId9"/>
    <p:sldId id="494" r:id="rId10"/>
    <p:sldId id="413" r:id="rId11"/>
    <p:sldId id="496" r:id="rId12"/>
    <p:sldId id="495" r:id="rId13"/>
    <p:sldId id="497" r:id="rId14"/>
    <p:sldId id="499" r:id="rId15"/>
    <p:sldId id="500" r:id="rId16"/>
    <p:sldId id="501" r:id="rId17"/>
    <p:sldId id="502" r:id="rId18"/>
    <p:sldId id="498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418" r:id="rId27"/>
    <p:sldId id="459" r:id="rId28"/>
    <p:sldId id="421" r:id="rId29"/>
    <p:sldId id="422" r:id="rId30"/>
    <p:sldId id="423" r:id="rId31"/>
    <p:sldId id="424" r:id="rId32"/>
    <p:sldId id="460" r:id="rId33"/>
    <p:sldId id="425" r:id="rId34"/>
    <p:sldId id="427" r:id="rId35"/>
    <p:sldId id="257" r:id="rId36"/>
    <p:sldId id="258" r:id="rId37"/>
    <p:sldId id="510" r:id="rId38"/>
    <p:sldId id="511" r:id="rId39"/>
    <p:sldId id="261" r:id="rId40"/>
    <p:sldId id="262" r:id="rId41"/>
    <p:sldId id="546" r:id="rId42"/>
    <p:sldId id="264" r:id="rId43"/>
    <p:sldId id="265" r:id="rId44"/>
    <p:sldId id="266" r:id="rId45"/>
    <p:sldId id="270" r:id="rId46"/>
    <p:sldId id="271" r:id="rId47"/>
    <p:sldId id="289" r:id="rId48"/>
    <p:sldId id="539" r:id="rId49"/>
    <p:sldId id="514" r:id="rId50"/>
    <p:sldId id="525" r:id="rId51"/>
    <p:sldId id="547" r:id="rId52"/>
    <p:sldId id="548" r:id="rId53"/>
    <p:sldId id="549" r:id="rId54"/>
    <p:sldId id="434" r:id="rId55"/>
    <p:sldId id="406" r:id="rId56"/>
    <p:sldId id="407" r:id="rId57"/>
    <p:sldId id="473" r:id="rId58"/>
    <p:sldId id="474" r:id="rId59"/>
    <p:sldId id="475" r:id="rId60"/>
    <p:sldId id="476" r:id="rId61"/>
    <p:sldId id="470" r:id="rId62"/>
    <p:sldId id="543" r:id="rId63"/>
    <p:sldId id="550" r:id="rId64"/>
    <p:sldId id="526" r:id="rId65"/>
    <p:sldId id="527" r:id="rId66"/>
    <p:sldId id="55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0" autoAdjust="0"/>
    <p:restoredTop sz="94351" autoAdjust="0"/>
  </p:normalViewPr>
  <p:slideViewPr>
    <p:cSldViewPr>
      <p:cViewPr varScale="1">
        <p:scale>
          <a:sx n="63" d="100"/>
          <a:sy n="63" d="100"/>
        </p:scale>
        <p:origin x="67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45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319336" y="237973"/>
          <a:ext cx="580611" cy="580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219283" y="45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it harder to control a subverted flow</a:t>
          </a:r>
        </a:p>
      </dsp:txBody>
      <dsp:txXfrm>
        <a:off x="1219283" y="451"/>
        <a:ext cx="2986004" cy="1055656"/>
      </dsp:txXfrm>
    </dsp:sp>
    <dsp:sp modelId="{AA568810-0BBB-4C04-AE95-FDD38D927E51}">
      <dsp:nvSpPr>
        <dsp:cNvPr id="0" name=""/>
        <dsp:cNvSpPr/>
      </dsp:nvSpPr>
      <dsp:spPr>
        <a:xfrm>
          <a:off x="0" y="132002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319336" y="1557544"/>
          <a:ext cx="580611" cy="580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219283" y="132002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taking control of the flow innocuous</a:t>
          </a:r>
        </a:p>
      </dsp:txBody>
      <dsp:txXfrm>
        <a:off x="1219283" y="1320021"/>
        <a:ext cx="2986004" cy="1055656"/>
      </dsp:txXfrm>
    </dsp:sp>
    <dsp:sp modelId="{21EFF9FD-09BC-47F6-9310-D94BF49D4CA4}">
      <dsp:nvSpPr>
        <dsp:cNvPr id="0" name=""/>
        <dsp:cNvSpPr/>
      </dsp:nvSpPr>
      <dsp:spPr>
        <a:xfrm>
          <a:off x="0" y="2639592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319336" y="2877115"/>
          <a:ext cx="580611" cy="580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219283" y="2639592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it harder to get control of the flow</a:t>
          </a:r>
        </a:p>
      </dsp:txBody>
      <dsp:txXfrm>
        <a:off x="1219283" y="2639592"/>
        <a:ext cx="2986004" cy="105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025596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Random Stack Gap</a:t>
          </a:r>
        </a:p>
      </dsp:txBody>
      <dsp:txXfrm>
        <a:off x="2080566" y="657346"/>
        <a:ext cx="1622456" cy="1016117"/>
      </dsp:txXfrm>
    </dsp:sp>
    <dsp:sp modelId="{55D354D1-C346-4713-B78C-E9D04CF4A5AB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92514" y="380854"/>
              </a:moveTo>
              <a:arcTo wR="956305" hR="956305" stAng="130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3938207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ASLR, PIE, etc</a:t>
          </a:r>
        </a:p>
      </dsp:txBody>
      <dsp:txXfrm>
        <a:off x="3993177" y="657346"/>
        <a:ext cx="1622456" cy="1016117"/>
      </dsp:txXfrm>
    </dsp:sp>
    <dsp:sp modelId="{A483A208-765F-4481-A340-89F628E8EAC6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720096" y="1531756"/>
              </a:moveTo>
              <a:arcTo wR="956305" hR="956305" stAng="22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186392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535126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mmap</a:t>
          </a:r>
        </a:p>
      </dsp:txBody>
      <dsp:txXfrm>
        <a:off x="593499" y="390754"/>
        <a:ext cx="3021860" cy="1876269"/>
      </dsp:txXfrm>
    </dsp:sp>
    <dsp:sp modelId="{DFF3A4D3-4600-4D8E-8E64-A42CA20CC46B}">
      <dsp:nvSpPr>
        <dsp:cNvPr id="0" name=""/>
        <dsp:cNvSpPr/>
      </dsp:nvSpPr>
      <dsp:spPr>
        <a:xfrm>
          <a:off x="4022467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4371201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malloc</a:t>
          </a:r>
        </a:p>
      </dsp:txBody>
      <dsp:txXfrm>
        <a:off x="4429574" y="390754"/>
        <a:ext cx="3021860" cy="1876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178500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527986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W^X Permissions</a:t>
          </a:r>
        </a:p>
      </dsp:txBody>
      <dsp:txXfrm>
        <a:off x="586485" y="391254"/>
        <a:ext cx="3028372" cy="1880312"/>
      </dsp:txXfrm>
    </dsp:sp>
    <dsp:sp modelId="{1C199B84-C1B5-4AC2-9E32-5732A7830C8F}">
      <dsp:nvSpPr>
        <dsp:cNvPr id="0" name=""/>
        <dsp:cNvSpPr/>
      </dsp:nvSpPr>
      <dsp:spPr>
        <a:xfrm>
          <a:off x="4022842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4372328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rodata</a:t>
          </a:r>
        </a:p>
      </dsp:txBody>
      <dsp:txXfrm>
        <a:off x="4430827" y="391254"/>
        <a:ext cx="3028372" cy="188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10C72-A2A6-4F13-A1D4-3D79084D5A21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D052-CD68-43D1-AE8F-B4FAC6B7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name of</a:t>
            </a:r>
            <a:r>
              <a:rPr lang="en-US" baseline="0" dirty="0"/>
              <a:t> the register that contains the address of the current instruction?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Useful, for example,</a:t>
            </a:r>
            <a:r>
              <a:rPr lang="en-US" baseline="0" dirty="0"/>
              <a:t> to get a copy of ESP. If we know relative offset of </a:t>
            </a:r>
            <a:r>
              <a:rPr lang="en-US" baseline="0" dirty="0" err="1"/>
              <a:t>ptr</a:t>
            </a:r>
            <a:r>
              <a:rPr lang="en-US" baseline="0" dirty="0"/>
              <a:t> to </a:t>
            </a:r>
            <a:r>
              <a:rPr lang="en-US" baseline="0" dirty="0" err="1"/>
              <a:t>esp</a:t>
            </a:r>
            <a:r>
              <a:rPr lang="en-US" baseline="0" dirty="0"/>
              <a:t>, we can know use that relative offset knowledge to locate a pointer.</a:t>
            </a:r>
          </a:p>
          <a:p>
            <a:endParaRPr lang="en-US" baseline="0" dirty="0"/>
          </a:p>
          <a:p>
            <a:r>
              <a:rPr lang="en-US" baseline="0" dirty="0"/>
              <a:t>This overcomes ASLR because ASLR only protects against knowing absolute addresses.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executes bar.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</a:t>
            </a:r>
            <a:r>
              <a:rPr lang="en-US" baseline="0"/>
              <a:t>executes bar.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gadgets can be in separate locations...gadget 1 does not have to be contiguous with gadget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here</a:t>
            </a:r>
            <a:r>
              <a:rPr lang="en-US" baseline="0" dirty="0"/>
              <a:t> is predetermined allocation.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byte of </a:t>
            </a:r>
            <a:r>
              <a:rPr lang="en-US" dirty="0" err="1"/>
              <a:t>argc</a:t>
            </a:r>
            <a:r>
              <a:rPr lang="en-US" dirty="0"/>
              <a:t> is 0;</a:t>
            </a:r>
            <a:r>
              <a:rPr lang="en-US" baseline="0" dirty="0"/>
              <a:t> in little endian, that’s the least significant byte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argc</a:t>
            </a:r>
            <a:r>
              <a:rPr lang="en-US" baseline="0" dirty="0"/>
              <a:t> is corrupted because of the null terminator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27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8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7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0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7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8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0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 Vulnerabilities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Fall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151"/>
            <a:ext cx="7772400" cy="1609344"/>
          </a:xfrm>
        </p:spPr>
        <p:txBody>
          <a:bodyPr/>
          <a:lstStyle/>
          <a:p>
            <a:r>
              <a:rPr lang="en-US" dirty="0" err="1"/>
              <a:t>cdecl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>
                <a:solidFill>
                  <a:schemeClr val="tx1"/>
                </a:solidFill>
              </a:rPr>
              <a:t>default for Linux &amp; </a:t>
            </a:r>
            <a:r>
              <a:rPr lang="en-US" dirty="0" err="1">
                <a:solidFill>
                  <a:schemeClr val="tx1"/>
                </a:solidFill>
              </a:rPr>
              <a:t>gcc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954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orange(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a,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b)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{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char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[16];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c,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if(a &gt; b)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a;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else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b;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d = red(c,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);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return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260851" y="1027111"/>
          <a:ext cx="1752600" cy="5600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callee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35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locals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c, d ≥ 28 bytes if stored on stack)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orange’s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959243" y="2773678"/>
            <a:ext cx="1100454" cy="646331"/>
            <a:chOff x="7959243" y="3429000"/>
            <a:chExt cx="1100454" cy="646331"/>
          </a:xfrm>
        </p:grpSpPr>
        <p:sp>
          <p:nvSpPr>
            <p:cNvPr id="3" name="TextBox 2"/>
            <p:cNvSpPr txBox="1"/>
            <p:nvPr/>
          </p:nvSpPr>
          <p:spPr>
            <a:xfrm>
              <a:off x="8229600" y="3429000"/>
              <a:ext cx="830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  <a:p>
              <a:r>
                <a:rPr lang="en-US" i="1" dirty="0"/>
                <a:t>frame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34136" y="4226341"/>
            <a:ext cx="1017511" cy="646331"/>
            <a:chOff x="7959243" y="3429000"/>
            <a:chExt cx="1017511" cy="646331"/>
          </a:xfrm>
        </p:grpSpPr>
        <p:sp>
          <p:nvSpPr>
            <p:cNvPr id="45" name="TextBox 44"/>
            <p:cNvSpPr txBox="1"/>
            <p:nvPr/>
          </p:nvSpPr>
          <p:spPr>
            <a:xfrm>
              <a:off x="8229600" y="3429000"/>
              <a:ext cx="747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br>
                <a:rPr lang="en-US" dirty="0"/>
              </a:br>
              <a:r>
                <a:rPr lang="en-US" i="1" dirty="0"/>
                <a:t>stack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54702" y="1397952"/>
            <a:ext cx="1692391" cy="722531"/>
            <a:chOff x="4479809" y="1828800"/>
            <a:chExt cx="1692391" cy="722531"/>
          </a:xfrm>
        </p:grpSpPr>
        <p:sp>
          <p:nvSpPr>
            <p:cNvPr id="10" name="Left Brace 9"/>
            <p:cNvSpPr/>
            <p:nvPr/>
          </p:nvSpPr>
          <p:spPr>
            <a:xfrm>
              <a:off x="5867400" y="1828800"/>
              <a:ext cx="304800" cy="722531"/>
            </a:xfrm>
            <a:prstGeom prst="lef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79809" y="1866900"/>
              <a:ext cx="1393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parameter</a:t>
              </a:r>
              <a:br>
                <a:rPr lang="en-US" dirty="0"/>
              </a:br>
              <a:r>
                <a:rPr lang="en-US" dirty="0"/>
                <a:t>area (caller)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26762" y="2130643"/>
            <a:ext cx="1320331" cy="2293817"/>
            <a:chOff x="4851869" y="2590800"/>
            <a:chExt cx="1320331" cy="2575560"/>
          </a:xfrm>
        </p:grpSpPr>
        <p:sp>
          <p:nvSpPr>
            <p:cNvPr id="47" name="Left Brace 46"/>
            <p:cNvSpPr/>
            <p:nvPr/>
          </p:nvSpPr>
          <p:spPr>
            <a:xfrm>
              <a:off x="5867400" y="259080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1869" y="3214206"/>
              <a:ext cx="1021095" cy="1328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orange’s</a:t>
              </a:r>
              <a:br>
                <a:rPr lang="en-US" dirty="0"/>
              </a:br>
              <a:r>
                <a:rPr lang="en-US" dirty="0"/>
                <a:t>initial</a:t>
              </a:r>
              <a:br>
                <a:rPr lang="en-US" dirty="0"/>
              </a:br>
              <a:r>
                <a:rPr lang="en-US" dirty="0"/>
                <a:t>stack</a:t>
              </a:r>
              <a:br>
                <a:rPr lang="en-US" dirty="0"/>
              </a:br>
              <a:r>
                <a:rPr lang="en-US" dirty="0"/>
                <a:t>frame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429956" y="4429760"/>
            <a:ext cx="1817137" cy="1093152"/>
            <a:chOff x="4355063" y="2658280"/>
            <a:chExt cx="1817137" cy="2575560"/>
          </a:xfrm>
        </p:grpSpPr>
        <p:sp>
          <p:nvSpPr>
            <p:cNvPr id="49" name="Left Brace 48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55063" y="2873479"/>
              <a:ext cx="1517901" cy="21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 be created</a:t>
              </a:r>
              <a:br>
                <a:rPr lang="en-US" dirty="0"/>
              </a:br>
              <a:r>
                <a:rPr lang="en-US" dirty="0"/>
                <a:t>before</a:t>
              </a:r>
              <a:br>
                <a:rPr lang="en-US" dirty="0"/>
              </a:br>
              <a:r>
                <a:rPr lang="en-US" dirty="0"/>
                <a:t>calling red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260851" y="4419600"/>
            <a:ext cx="1752600" cy="220677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17395" y="5522912"/>
            <a:ext cx="1729698" cy="1088265"/>
            <a:chOff x="4442502" y="2658280"/>
            <a:chExt cx="1729698" cy="2575560"/>
          </a:xfrm>
        </p:grpSpPr>
        <p:sp>
          <p:nvSpPr>
            <p:cNvPr id="25" name="Left Brace 24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2502" y="3195253"/>
              <a:ext cx="1430462" cy="152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after red has</a:t>
              </a:r>
              <a:br>
                <a:rPr lang="en-US" dirty="0"/>
              </a:br>
              <a:r>
                <a:rPr lang="en-US" dirty="0"/>
                <a:t>been called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8380693" y="4872672"/>
            <a:ext cx="472440" cy="1371600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rtlCol="0" anchor="ctr" anchorCtr="1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grow</a:t>
            </a:r>
          </a:p>
        </p:txBody>
      </p:sp>
    </p:spTree>
    <p:extLst>
      <p:ext uri="{BB962C8B-B14F-4D97-AF65-F5344CB8AC3E}">
        <p14:creationId xmlns:p14="http://schemas.microsoft.com/office/powerpoint/2010/main" val="389920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EF8F-D2B7-43B2-A7A9-29DA91F6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0652-5011-4F1B-BA2E-BC736065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05000"/>
            <a:ext cx="7543801" cy="3964094"/>
          </a:xfrm>
        </p:spPr>
        <p:txBody>
          <a:bodyPr>
            <a:normAutofit/>
          </a:bodyPr>
          <a:lstStyle/>
          <a:p>
            <a:r>
              <a:rPr lang="en-US" sz="2800" dirty="0"/>
              <a:t>SRC: </a:t>
            </a:r>
            <a:r>
              <a:rPr lang="en-US" sz="2400" dirty="0"/>
              <a:t>tenouk.com/</a:t>
            </a:r>
            <a:r>
              <a:rPr lang="en-US" sz="2400" dirty="0" err="1"/>
              <a:t>Bufferoverflowc</a:t>
            </a:r>
            <a:r>
              <a:rPr lang="en-US" sz="2400" dirty="0"/>
              <a:t>/Bufferoverflow3.html</a:t>
            </a:r>
          </a:p>
          <a:p>
            <a:r>
              <a:rPr lang="en-US" sz="2800" dirty="0"/>
              <a:t>Given C code, examine assembly via GDB</a:t>
            </a:r>
          </a:p>
          <a:p>
            <a:r>
              <a:rPr lang="en-US" sz="2800" dirty="0"/>
              <a:t>Uses </a:t>
            </a:r>
            <a:r>
              <a:rPr lang="en-US" sz="2800" dirty="0" err="1"/>
              <a:t>cdecl</a:t>
            </a:r>
            <a:r>
              <a:rPr lang="en-US" sz="2800" dirty="0"/>
              <a:t> calling convention</a:t>
            </a:r>
          </a:p>
        </p:txBody>
      </p:sp>
    </p:spTree>
    <p:extLst>
      <p:ext uri="{BB962C8B-B14F-4D97-AF65-F5344CB8AC3E}">
        <p14:creationId xmlns:p14="http://schemas.microsoft.com/office/powerpoint/2010/main" val="319650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F803-6A67-45CA-AAE9-080EB742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2022-B865-4FA8-9210-7E4D1BAE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3FA95-0357-4695-9A84-73E3E5C4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3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4C64-9225-4EA6-A965-3B125608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/>
              <a:t>Call </a:t>
            </a:r>
            <a:r>
              <a:rPr lang="en-US" dirty="0" err="1"/>
              <a:t>TestFunc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92FDD-69E8-4FFE-AD5C-8B16F653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7" y="2745566"/>
            <a:ext cx="3431363" cy="378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2C327-1652-49C4-A98F-BA672206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98" y="2745566"/>
            <a:ext cx="5257800" cy="322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2BAB4-69D6-40F8-A2F8-60585C5B0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8" y="3124200"/>
            <a:ext cx="8892540" cy="1139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73F12-672E-45D8-954C-C071C4060643}"/>
              </a:ext>
            </a:extLst>
          </p:cNvPr>
          <p:cNvSpPr txBox="1"/>
          <p:nvPr/>
        </p:nvSpPr>
        <p:spPr>
          <a:xfrm>
            <a:off x="-29202" y="2492879"/>
            <a:ext cx="544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</a:t>
            </a:r>
            <a:r>
              <a:rPr lang="en-US" dirty="0" err="1"/>
              <a:t>eax</a:t>
            </a:r>
            <a:r>
              <a:rPr lang="en-US" dirty="0"/>
              <a:t> loaded with character ‘A’ (0x41), not shown</a:t>
            </a:r>
          </a:p>
        </p:txBody>
      </p:sp>
    </p:spTree>
    <p:extLst>
      <p:ext uri="{BB962C8B-B14F-4D97-AF65-F5344CB8AC3E}">
        <p14:creationId xmlns:p14="http://schemas.microsoft.com/office/powerpoint/2010/main" val="277255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04A4-08D8-4D45-AD4C-F5EBEAE2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64EC1-5617-4DAE-A809-37590DA4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52"/>
            <a:ext cx="9144000" cy="56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1EAD-0F45-43FD-A821-E0B23100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9667F-DCC3-4CCC-8042-5D6A4702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1"/>
            <a:ext cx="9144000" cy="48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5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4EB4-17B9-48E9-98C3-2306387E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FF4FA-8D2A-4DE6-920B-5B3CCE37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57"/>
            <a:ext cx="9144000" cy="57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9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EF86-FFB6-4D5E-9DA4-032C91A9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8A89A-C432-42D9-9A38-3B3F2399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363"/>
            <a:ext cx="9144000" cy="23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0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D778-D580-4FAF-BCE5-62B8620E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C506-4036-4CF1-B15E-B9F4D284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955"/>
            <a:ext cx="9144000" cy="1714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B7DCE-3BC1-4F08-BF96-98059DCAA27D}"/>
              </a:ext>
            </a:extLst>
          </p:cNvPr>
          <p:cNvSpPr txBox="1"/>
          <p:nvPr/>
        </p:nvSpPr>
        <p:spPr>
          <a:xfrm>
            <a:off x="304800" y="5105400"/>
            <a:ext cx="770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bytes allocated on stack (0x20). Variables Loaded into this space (not shown).</a:t>
            </a:r>
          </a:p>
        </p:txBody>
      </p:sp>
    </p:spTree>
    <p:extLst>
      <p:ext uri="{BB962C8B-B14F-4D97-AF65-F5344CB8AC3E}">
        <p14:creationId xmlns:p14="http://schemas.microsoft.com/office/powerpoint/2010/main" val="171917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5433-0632-4E9E-A7FC-A417F226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B4EBA-15AC-4984-9AD1-B53222F6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084"/>
            <a:ext cx="9144000" cy="45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and </a:t>
            </a:r>
            <a:r>
              <a:rPr lang="en-US" dirty="0" err="1"/>
              <a:t>NetSec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/>
          </a:bodyPr>
          <a:lstStyle/>
          <a:p>
            <a:r>
              <a:rPr lang="en-US" sz="2400" dirty="0"/>
              <a:t>This class is “Network Security”</a:t>
            </a:r>
          </a:p>
          <a:p>
            <a:r>
              <a:rPr lang="en-US" sz="2400" dirty="0"/>
              <a:t>What do host vulnerabilities have to do with it?</a:t>
            </a:r>
          </a:p>
          <a:p>
            <a:r>
              <a:rPr lang="en-US" sz="2400" dirty="0"/>
              <a:t>Hosts are “nodes” in a network graph</a:t>
            </a:r>
          </a:p>
          <a:p>
            <a:r>
              <a:rPr lang="en-US" sz="2400" dirty="0"/>
              <a:t>Vulnerabilities can be exploited by remote attackers</a:t>
            </a:r>
          </a:p>
          <a:p>
            <a:pPr lvl="1"/>
            <a:r>
              <a:rPr lang="en-US" sz="2000" dirty="0"/>
              <a:t>Either to directly access resources on a particular host</a:t>
            </a:r>
          </a:p>
          <a:p>
            <a:pPr lvl="1"/>
            <a:r>
              <a:rPr lang="en-US" sz="2000" dirty="0"/>
              <a:t>Or, to penetrate network defenses and access a more valuable host</a:t>
            </a:r>
          </a:p>
        </p:txBody>
      </p:sp>
    </p:spTree>
    <p:extLst>
      <p:ext uri="{BB962C8B-B14F-4D97-AF65-F5344CB8AC3E}">
        <p14:creationId xmlns:p14="http://schemas.microsoft.com/office/powerpoint/2010/main" val="180143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5433-0632-4E9E-A7FC-A417F226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B08A2-6164-43CA-AC9B-34002579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799"/>
            <a:ext cx="9144000" cy="589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24BF-E8CD-4791-87FF-68120F080860}"/>
              </a:ext>
            </a:extLst>
          </p:cNvPr>
          <p:cNvSpPr txBox="1"/>
          <p:nvPr/>
        </p:nvSpPr>
        <p:spPr>
          <a:xfrm>
            <a:off x="5105400" y="2286000"/>
            <a:ext cx="194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Save Registers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8E4BE-3D8B-469F-A64F-E4AD25F36255}"/>
              </a:ext>
            </a:extLst>
          </p:cNvPr>
          <p:cNvSpPr txBox="1"/>
          <p:nvPr/>
        </p:nvSpPr>
        <p:spPr>
          <a:xfrm>
            <a:off x="5257800" y="3089463"/>
            <a:ext cx="3251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variables ‘y’ and ‘z’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5DCC7-D254-4700-9C3B-A6C99910B8D1}"/>
              </a:ext>
            </a:extLst>
          </p:cNvPr>
          <p:cNvSpPr txBox="1"/>
          <p:nvPr/>
        </p:nvSpPr>
        <p:spPr>
          <a:xfrm>
            <a:off x="5232248" y="4881328"/>
            <a:ext cx="388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buff[7] (note, more allocated)</a:t>
            </a:r>
          </a:p>
        </p:txBody>
      </p:sp>
    </p:spTree>
    <p:extLst>
      <p:ext uri="{BB962C8B-B14F-4D97-AF65-F5344CB8AC3E}">
        <p14:creationId xmlns:p14="http://schemas.microsoft.com/office/powerpoint/2010/main" val="315583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E6D0-5EA6-46F5-BA8A-2E01B315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Exit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72B9C-E0FD-4D5A-B89A-3EFA5CEF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1344"/>
            <a:ext cx="9144000" cy="7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D1B9-C3C3-43F7-BFFD-A7C8BE40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FCD3-E027-4267-ADCA-51ED4E58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500C4-8221-4C31-BAF1-09BDD122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2" y="685417"/>
            <a:ext cx="860227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D22C-3980-4849-BFE2-D782783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Exit,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76F48-01C8-4D0E-BA59-5D75F00D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668"/>
            <a:ext cx="9144000" cy="6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DD6-DD0B-4418-AF69-807A49AC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</a:t>
            </a:r>
            <a:r>
              <a:rPr lang="en-US" dirty="0" err="1"/>
              <a:t>Walthrough</a:t>
            </a:r>
            <a:r>
              <a:rPr lang="en-US" dirty="0"/>
              <a:t> – Main() after </a:t>
            </a:r>
            <a:r>
              <a:rPr lang="en-US" dirty="0" err="1"/>
              <a:t>TestFunc</a:t>
            </a:r>
            <a:r>
              <a:rPr lang="en-US" dirty="0"/>
              <a:t>()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72F3-1DB5-4900-9BFE-29E8C2A6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7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0B95-0D78-41BA-AE7B-DE9556D5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2EA20-28E8-465E-8353-32097A07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454931" cy="424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19501-17DD-4259-972E-5495335F9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19" y="1219200"/>
            <a:ext cx="3984929" cy="28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Buffer Overflows?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dirty="0"/>
              <a:t>buffer overflow </a:t>
            </a:r>
            <a:r>
              <a:rPr lang="en-US" dirty="0"/>
              <a:t>occurs when data is written </a:t>
            </a:r>
            <a:r>
              <a:rPr lang="en-US" u="sng" dirty="0"/>
              <a:t>outside</a:t>
            </a:r>
            <a:r>
              <a:rPr lang="en-US" dirty="0"/>
              <a:t> of the space allocated for the buffer.</a:t>
            </a:r>
            <a:endParaRPr lang="en-US" sz="2800" dirty="0"/>
          </a:p>
          <a:p>
            <a:r>
              <a:rPr lang="en-US" sz="2800" dirty="0"/>
              <a:t>C does not check that writes are in-bound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Stack-based</a:t>
            </a:r>
          </a:p>
          <a:p>
            <a:pPr lvl="1"/>
            <a:r>
              <a:rPr lang="en-US" sz="2400" dirty="0"/>
              <a:t>covered in this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Heap-based</a:t>
            </a:r>
          </a:p>
          <a:p>
            <a:pPr lvl="1"/>
            <a:r>
              <a:rPr lang="en-US" sz="2400" dirty="0"/>
              <a:t>more advanced</a:t>
            </a:r>
          </a:p>
          <a:p>
            <a:pPr lvl="1"/>
            <a:r>
              <a:rPr lang="en-US" sz="2400" dirty="0"/>
              <a:t>very dependent on system and library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0x080483f7 &lt;+19&gt;:	</a:t>
            </a:r>
            <a:r>
              <a:rPr lang="en-US" sz="1600" u="sng" dirty="0" err="1">
                <a:latin typeface="Consolas"/>
                <a:cs typeface="Consolas"/>
              </a:rPr>
              <a:t>mov</a:t>
            </a:r>
            <a:r>
              <a:rPr lang="en-US" sz="1600" u="sng" dirty="0">
                <a:latin typeface="Consolas"/>
                <a:cs typeface="Consolas"/>
              </a:rPr>
              <a:t>    %</a:t>
            </a:r>
            <a:r>
              <a:rPr lang="en-US" sz="1600" u="sng" dirty="0" err="1">
                <a:latin typeface="Consolas"/>
                <a:cs typeface="Consolas"/>
              </a:rPr>
              <a:t>eax</a:t>
            </a:r>
            <a:r>
              <a:rPr lang="en-US" sz="1600" u="sng" dirty="0">
                <a:latin typeface="Consolas"/>
                <a:cs typeface="Consolas"/>
              </a:rPr>
              <a:t>,(%</a:t>
            </a:r>
            <a:r>
              <a:rPr lang="en-US" sz="1600" u="sng" dirty="0" err="1">
                <a:latin typeface="Consolas"/>
                <a:cs typeface="Consolas"/>
              </a:rPr>
              <a:t>esp</a:t>
            </a:r>
            <a:r>
              <a:rPr lang="en-US" sz="1600" u="sng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27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c 47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“123456”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28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123456\0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… (64 in total)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“A”x68 . “\</a:t>
            </a:r>
            <a:r>
              <a:rPr lang="en-US" dirty="0" err="1"/>
              <a:t>xEF</a:t>
            </a:r>
            <a:r>
              <a:rPr lang="en-US" dirty="0"/>
              <a:t>\</a:t>
            </a:r>
            <a:r>
              <a:rPr lang="en-US" dirty="0" err="1"/>
              <a:t>xBE</a:t>
            </a:r>
            <a:r>
              <a:rPr lang="en-US" dirty="0"/>
              <a:t>\</a:t>
            </a:r>
            <a:r>
              <a:rPr lang="en-US" dirty="0" err="1"/>
              <a:t>xAD</a:t>
            </a:r>
            <a:r>
              <a:rPr lang="en-US" dirty="0"/>
              <a:t>\</a:t>
            </a:r>
            <a:r>
              <a:rPr lang="en-US" dirty="0" err="1"/>
              <a:t>xDE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29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5BE6-E56B-478B-84F8-A140E99B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to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95E9-A5EB-4944-8B51-045B13BDA9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i="1" dirty="0"/>
              <a:t>Very brief</a:t>
            </a:r>
            <a:r>
              <a:rPr lang="en-US" sz="2800" dirty="0"/>
              <a:t> overview of </a:t>
            </a:r>
            <a:r>
              <a:rPr lang="en-US" sz="2800" b="1" i="1" u="sng" dirty="0"/>
              <a:t>Control Flow Hijacking</a:t>
            </a:r>
            <a:endParaRPr lang="en-US" sz="2800" dirty="0"/>
          </a:p>
          <a:p>
            <a:pPr lvl="1"/>
            <a:r>
              <a:rPr lang="en-US" sz="2400" dirty="0"/>
              <a:t>There are other types of vulnerabilities (</a:t>
            </a:r>
            <a:r>
              <a:rPr lang="en-US" sz="2400" dirty="0" err="1"/>
              <a:t>e.g</a:t>
            </a:r>
            <a:r>
              <a:rPr lang="en-US" sz="2400" dirty="0"/>
              <a:t> misconfigured)</a:t>
            </a:r>
          </a:p>
          <a:p>
            <a:pPr lvl="1"/>
            <a:r>
              <a:rPr lang="en-US" sz="2400" dirty="0"/>
              <a:t>Control Flow Hijacking is probably the hardest to grasp</a:t>
            </a:r>
          </a:p>
          <a:p>
            <a:r>
              <a:rPr lang="en-US" sz="2800" dirty="0"/>
              <a:t>Critical Concepts:</a:t>
            </a:r>
          </a:p>
          <a:p>
            <a:pPr lvl="1"/>
            <a:r>
              <a:rPr lang="en-US" sz="2400" dirty="0"/>
              <a:t>The “normal” flow of control for authorized instructions</a:t>
            </a:r>
          </a:p>
          <a:p>
            <a:pPr lvl="1"/>
            <a:r>
              <a:rPr lang="en-US" sz="2400" dirty="0"/>
              <a:t>Inputs that change the flow to unauthorized instructions</a:t>
            </a:r>
          </a:p>
          <a:p>
            <a:pPr marL="201168" lvl="1" indent="0">
              <a:buNone/>
            </a:pPr>
            <a:endParaRPr lang="en-US" sz="2400" dirty="0"/>
          </a:p>
          <a:p>
            <a:r>
              <a:rPr lang="en-US" sz="2600" dirty="0"/>
              <a:t>ATTRIBUTION: Derived from slides by Dave Brumley, CMU</a:t>
            </a:r>
          </a:p>
        </p:txBody>
      </p:sp>
    </p:spTree>
    <p:extLst>
      <p:ext uri="{BB962C8B-B14F-4D97-AF65-F5344CB8AC3E}">
        <p14:creationId xmlns:p14="http://schemas.microsoft.com/office/powerpoint/2010/main" val="420075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=&gt;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30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21704" y="1479548"/>
          <a:ext cx="1461558" cy="18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8003947" y="2819400"/>
            <a:ext cx="1032104" cy="923330"/>
            <a:chOff x="7959243" y="3138173"/>
            <a:chExt cx="1032104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8229600" y="3138173"/>
              <a:ext cx="761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61831" y="2949600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</p:spTree>
    <p:extLst>
      <p:ext uri="{BB962C8B-B14F-4D97-AF65-F5344CB8AC3E}">
        <p14:creationId xmlns:p14="http://schemas.microsoft.com/office/powerpoint/2010/main" val="239006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0x080483ff &lt;+27&gt;:	leave</a:t>
            </a:r>
            <a:r>
              <a:rPr lang="en-US" sz="1600" dirty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31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46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743200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5835650" y="3180100"/>
            <a:ext cx="2819400" cy="4775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572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bg1"/>
                </a:solidFill>
                <a:latin typeface="Cambria"/>
                <a:cs typeface="Cambria"/>
              </a:rPr>
              <a:t>AAAA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56261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0x08048400 &lt;+28&gt;:	ret</a:t>
            </a: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32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101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389812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9550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eip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0xDEADBEEF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  <a:cs typeface="Consolas"/>
              </a:rPr>
              <a:t>(probably crash)</a:t>
            </a:r>
          </a:p>
        </p:txBody>
      </p:sp>
    </p:spTree>
    <p:extLst>
      <p:ext uri="{BB962C8B-B14F-4D97-AF65-F5344CB8AC3E}">
        <p14:creationId xmlns:p14="http://schemas.microsoft.com/office/powerpoint/2010/main" val="1157424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1143000"/>
            <a:ext cx="6629400" cy="541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…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Traditionally, we inject assembly</a:t>
            </a:r>
            <a:br>
              <a:rPr lang="en-US" sz="2400" dirty="0"/>
            </a:br>
            <a:r>
              <a:rPr lang="en-US" sz="2400" dirty="0"/>
              <a:t>instructions for </a:t>
            </a:r>
            <a:r>
              <a:rPr lang="en-US" sz="2400" dirty="0">
                <a:latin typeface="Consolas"/>
                <a:cs typeface="Consolas"/>
              </a:rPr>
              <a:t>exec(“/bin/</a:t>
            </a:r>
            <a:r>
              <a:rPr lang="en-US" sz="2400" dirty="0" err="1">
                <a:latin typeface="Consolas"/>
                <a:cs typeface="Consolas"/>
              </a:rPr>
              <a:t>sh</a:t>
            </a:r>
            <a:r>
              <a:rPr lang="en-US" sz="2400" dirty="0">
                <a:latin typeface="Consolas"/>
                <a:cs typeface="Consolas"/>
              </a:rPr>
              <a:t>”)</a:t>
            </a:r>
            <a:br>
              <a:rPr lang="en-US" sz="2400" dirty="0"/>
            </a:br>
            <a:r>
              <a:rPr lang="en-US" sz="2400" dirty="0"/>
              <a:t>into buffer.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see “</a:t>
            </a:r>
            <a:r>
              <a:rPr lang="en-US" sz="2400" i="1" dirty="0"/>
              <a:t>Smashing the stack for</a:t>
            </a:r>
            <a:br>
              <a:rPr lang="en-US" sz="2400" i="1" dirty="0"/>
            </a:br>
            <a:r>
              <a:rPr lang="en-US" sz="2400" i="1" dirty="0"/>
              <a:t>fun and profit</a:t>
            </a:r>
            <a:r>
              <a:rPr lang="en-US" sz="2400" dirty="0"/>
              <a:t>” for exact string</a:t>
            </a:r>
          </a:p>
          <a:p>
            <a:r>
              <a:rPr lang="en-US" sz="2400" dirty="0"/>
              <a:t>or search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shellcode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5898896" y="2743200"/>
            <a:ext cx="1187704" cy="2819400"/>
          </a:xfrm>
          <a:prstGeom prst="arc">
            <a:avLst>
              <a:gd name="adj1" fmla="val 5378754"/>
              <a:gd name="adj2" fmla="val 16251393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2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To generate </a:t>
            </a:r>
            <a:r>
              <a:rPr lang="en-US" sz="2800" b="1" i="1" dirty="0"/>
              <a:t>exploit</a:t>
            </a:r>
            <a:r>
              <a:rPr lang="en-US" sz="2800" dirty="0"/>
              <a:t> for a basic buffer overflow: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Determine size of </a:t>
            </a:r>
            <a:r>
              <a:rPr lang="en-US" sz="2800" dirty="0">
                <a:solidFill>
                  <a:schemeClr val="accent2"/>
                </a:solidFill>
              </a:rPr>
              <a:t>stack frame up to head of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Overflow buffer with the right size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b="1" i="1" dirty="0"/>
              <a:t>computation</a:t>
            </a:r>
            <a:r>
              <a:rPr lang="en-US" sz="2800" dirty="0"/>
              <a:t>                     +                          </a:t>
            </a:r>
            <a:r>
              <a:rPr lang="en-US" sz="2800" b="1" i="1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72657"/>
              </p:ext>
            </p:extLst>
          </p:nvPr>
        </p:nvGraphicFramePr>
        <p:xfrm>
          <a:off x="990600" y="3888279"/>
          <a:ext cx="70866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Arc 6"/>
          <p:cNvSpPr/>
          <p:nvPr/>
        </p:nvSpPr>
        <p:spPr>
          <a:xfrm>
            <a:off x="1276350" y="3964637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1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68077"/>
            <a:ext cx="2522981" cy="1121846"/>
          </a:xfr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950" dirty="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4812" y="158115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0" y="2797996"/>
            <a:ext cx="6975040" cy="29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71" y="1908810"/>
            <a:ext cx="3990522" cy="3040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B73E2-944B-42D3-A7C9-80F08068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60904"/>
            <a:ext cx="2283713" cy="1220844"/>
          </a:xfrm>
        </p:spPr>
        <p:txBody>
          <a:bodyPr vert="horz" lIns="205740" tIns="137160" rIns="205740" bIns="137160" rtlCol="0" anchor="ctr" anchorCtr="1">
            <a:normAutofit fontScale="90000"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82" y="1416122"/>
            <a:ext cx="4693158" cy="37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505200" y="1263598"/>
            <a:ext cx="2362200" cy="53340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1295400"/>
            <a:ext cx="2362200" cy="5334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</a:t>
            </a:r>
            <a:r>
              <a:rPr lang="en-US" dirty="0"/>
              <a:t> Execution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1461374"/>
            <a:ext cx="1752600" cy="2805826"/>
          </a:xfrm>
          <a:prstGeom prst="roundRect">
            <a:avLst/>
          </a:prstGeom>
          <a:solidFill>
            <a:srgbClr val="E47932"/>
          </a:solidFill>
          <a:ln>
            <a:solidFill>
              <a:srgbClr val="E4793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Binary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1" y="2057400"/>
            <a:ext cx="1295399" cy="1981200"/>
            <a:chOff x="1066801" y="2057400"/>
            <a:chExt cx="1295399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066801" y="2057400"/>
              <a:ext cx="1295399" cy="6858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Code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66801" y="2819400"/>
              <a:ext cx="1295399" cy="6096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66801" y="3581400"/>
              <a:ext cx="1295399" cy="4572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...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038600" y="36576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38600" y="46482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29400" y="2667000"/>
            <a:ext cx="2362200" cy="10668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333999" y="1535668"/>
            <a:ext cx="3806968" cy="1131332"/>
            <a:chOff x="5333999" y="1535668"/>
            <a:chExt cx="3806968" cy="1131332"/>
          </a:xfrm>
        </p:grpSpPr>
        <p:cxnSp>
          <p:nvCxnSpPr>
            <p:cNvPr id="3" name="Elbow Connector 2"/>
            <p:cNvCxnSpPr>
              <a:endCxn id="21" idx="0"/>
            </p:cNvCxnSpPr>
            <p:nvPr/>
          </p:nvCxnSpPr>
          <p:spPr>
            <a:xfrm>
              <a:off x="5333999" y="1997333"/>
              <a:ext cx="2476501" cy="669667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19800" y="1535668"/>
              <a:ext cx="3121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Fetch, decode, execute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934200" y="1066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333999" y="3733800"/>
            <a:ext cx="2802637" cy="1840775"/>
            <a:chOff x="5333999" y="3733800"/>
            <a:chExt cx="2802637" cy="1840775"/>
          </a:xfrm>
        </p:grpSpPr>
        <p:cxnSp>
          <p:nvCxnSpPr>
            <p:cNvPr id="19" name="Elbow Connector 18"/>
            <p:cNvCxnSpPr/>
            <p:nvPr/>
          </p:nvCxnSpPr>
          <p:spPr>
            <a:xfrm flipV="1">
              <a:off x="5333999" y="3810000"/>
              <a:ext cx="2476501" cy="3810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21" idx="2"/>
            </p:cNvCxnSpPr>
            <p:nvPr/>
          </p:nvCxnSpPr>
          <p:spPr>
            <a:xfrm flipV="1">
              <a:off x="5333999" y="3733800"/>
              <a:ext cx="2476501" cy="13716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19800" y="5112910"/>
              <a:ext cx="211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read and 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3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597E-6 3.98334E-6 L 0.34572 -0.06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6" y="-33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68" y="2660904"/>
            <a:ext cx="2283714" cy="1220724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1950"/>
              <a:t>Add Executables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834901" y="1699355"/>
            <a:ext cx="444398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1" y="2836069"/>
          <a:ext cx="7696200" cy="232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70734"/>
            <a:ext cx="3596156" cy="39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2" y="3138254"/>
            <a:ext cx="4592092" cy="393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0" y="3616347"/>
            <a:ext cx="2975623" cy="359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352" y="4075389"/>
            <a:ext cx="3993515" cy="39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52" y="4524729"/>
            <a:ext cx="4458187" cy="34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352" y="4947875"/>
            <a:ext cx="4057852" cy="346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211" y="5338771"/>
            <a:ext cx="5953771" cy="5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0955" y="2583953"/>
            <a:ext cx="5602091" cy="33426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557343"/>
            <a:ext cx="5849576" cy="3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68906"/>
            <a:ext cx="5758392" cy="3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3400" y="3733800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David Brumley</a:t>
            </a:r>
            <a:endParaRPr lang="en-US" sz="2000" dirty="0"/>
          </a:p>
          <a:p>
            <a:r>
              <a:rPr lang="en-US" sz="2000" dirty="0"/>
              <a:t>Carnegie Mellon University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57350" y="838200"/>
            <a:ext cx="5829300" cy="2438400"/>
            <a:chOff x="1156805" y="4191000"/>
            <a:chExt cx="6386995" cy="2362199"/>
          </a:xfrm>
        </p:grpSpPr>
        <p:grpSp>
          <p:nvGrpSpPr>
            <p:cNvPr id="7" name="Group 6"/>
            <p:cNvGrpSpPr/>
            <p:nvPr/>
          </p:nvGrpSpPr>
          <p:grpSpPr>
            <a:xfrm>
              <a:off x="1156805" y="4191000"/>
              <a:ext cx="6386995" cy="1295400"/>
              <a:chOff x="1156805" y="4191000"/>
              <a:chExt cx="6386995" cy="1295400"/>
            </a:xfrm>
          </p:grpSpPr>
          <p:pic>
            <p:nvPicPr>
              <p:cNvPr id="10" name="Picture 9" descr="orient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8900" y="4276919"/>
                <a:ext cx="3644900" cy="1209481"/>
              </a:xfrm>
              <a:prstGeom prst="rect">
                <a:avLst/>
              </a:prstGeom>
            </p:spPr>
          </p:pic>
          <p:pic>
            <p:nvPicPr>
              <p:cNvPr id="11" name="Picture 10" descr="return-.pn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6805" y="4191000"/>
                <a:ext cx="2908300" cy="1295400"/>
              </a:xfrm>
              <a:prstGeom prst="rect">
                <a:avLst/>
              </a:prstGeom>
            </p:spPr>
          </p:pic>
        </p:grpSp>
        <p:pic>
          <p:nvPicPr>
            <p:cNvPr id="9" name="Picture 8" descr="programming.pn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4852" y="5301402"/>
              <a:ext cx="5930900" cy="125179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9600" y="5791200"/>
            <a:ext cx="386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Some slides from Ed Schwartz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453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Idea: </a:t>
            </a:r>
            <a:br>
              <a:rPr lang="en-US" dirty="0"/>
            </a:br>
            <a:r>
              <a:rPr lang="en-US" dirty="0"/>
              <a:t>We forge shell code out of existing application logic gadgets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Requirements: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vulnerability + gadgets + some </a:t>
            </a:r>
            <a:r>
              <a:rPr lang="en-US" i="1" u="sng" dirty="0"/>
              <a:t>unrandomized or predictable</a:t>
            </a:r>
            <a:r>
              <a:rPr lang="en-US" dirty="0"/>
              <a:t> code</a:t>
            </a:r>
            <a:br>
              <a:rPr lang="en-US" dirty="0"/>
            </a:br>
            <a:r>
              <a:rPr lang="en-US" dirty="0"/>
              <a:t>(we need to know the addresses of gadgets)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55626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Overwrite return address with </a:t>
            </a:r>
            <a:r>
              <a:rPr lang="en-US" i="1" u="sng" dirty="0"/>
              <a:t>address</a:t>
            </a:r>
            <a:r>
              <a:rPr lang="en-US" dirty="0"/>
              <a:t> of </a:t>
            </a:r>
            <a:r>
              <a:rPr lang="en-US" dirty="0" err="1"/>
              <a:t>libc</a:t>
            </a:r>
            <a:r>
              <a:rPr lang="en-US" dirty="0"/>
              <a:t> “system” function</a:t>
            </a:r>
          </a:p>
          <a:p>
            <a:r>
              <a:rPr lang="en-US" dirty="0"/>
              <a:t>setup fake return address and argument(s)</a:t>
            </a:r>
          </a:p>
          <a:p>
            <a:r>
              <a:rPr lang="en-US" dirty="0">
                <a:latin typeface="Consolas"/>
                <a:cs typeface="Consolas"/>
              </a:rPr>
              <a:t>ret</a:t>
            </a:r>
            <a:r>
              <a:rPr lang="en-US" dirty="0"/>
              <a:t> will “call” </a:t>
            </a:r>
            <a:r>
              <a:rPr lang="en-US" dirty="0" err="1"/>
              <a:t>libc</a:t>
            </a:r>
            <a:r>
              <a:rPr lang="en-US" dirty="0"/>
              <a:t> function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 injected code!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219200" y="1676400"/>
            <a:ext cx="4267200" cy="1160502"/>
          </a:xfrm>
          <a:prstGeom prst="wedgeRoundRectCallout">
            <a:avLst>
              <a:gd name="adj1" fmla="val 73406"/>
              <a:gd name="adj2" fmla="val 36455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ret transfers control to </a:t>
            </a:r>
            <a:r>
              <a:rPr lang="en-US" sz="2400" dirty="0">
                <a:solidFill>
                  <a:schemeClr val="bg1"/>
                </a:solidFill>
                <a:latin typeface="Consolas"/>
                <a:cs typeface="Consolas"/>
              </a:rPr>
              <a:t>system</a:t>
            </a:r>
            <a:r>
              <a:rPr lang="en-US" sz="2400" dirty="0">
                <a:solidFill>
                  <a:schemeClr val="bg1"/>
                </a:solidFill>
              </a:rPr>
              <a:t>, which finds arguments on stack</a:t>
            </a:r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1754-FDBB-44D3-89F9-3A5048AC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49DC-60E4-4291-BAD0-7AE92FE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Stack</a:t>
            </a:r>
          </a:p>
          <a:p>
            <a:pPr lvl="1"/>
            <a:r>
              <a:rPr lang="en-US" sz="2400" dirty="0"/>
              <a:t>For temporary static variables</a:t>
            </a:r>
          </a:p>
          <a:p>
            <a:pPr lvl="1"/>
            <a:r>
              <a:rPr lang="en-US" sz="2400" dirty="0"/>
              <a:t>Function call/return data</a:t>
            </a:r>
          </a:p>
          <a:p>
            <a:pPr lvl="1"/>
            <a:r>
              <a:rPr lang="en-US" sz="2400" dirty="0"/>
              <a:t>Linear</a:t>
            </a:r>
          </a:p>
          <a:p>
            <a:pPr lvl="1"/>
            <a:r>
              <a:rPr lang="en-US" sz="2400" dirty="0"/>
              <a:t>Generally, tightly managed</a:t>
            </a:r>
          </a:p>
          <a:p>
            <a:r>
              <a:rPr lang="en-US" sz="2800" dirty="0"/>
              <a:t>Heap</a:t>
            </a:r>
          </a:p>
          <a:p>
            <a:pPr lvl="1"/>
            <a:r>
              <a:rPr lang="en-US" sz="2400" dirty="0"/>
              <a:t>Global variables and dynamic variables</a:t>
            </a:r>
          </a:p>
          <a:p>
            <a:pPr lvl="1"/>
            <a:r>
              <a:rPr lang="en-US" sz="2400" dirty="0"/>
              <a:t>Hierarchical, “free floating”</a:t>
            </a:r>
          </a:p>
          <a:p>
            <a:pPr lvl="1"/>
            <a:r>
              <a:rPr lang="en-US" sz="2400" dirty="0"/>
              <a:t>Fragmented, not tightly managed</a:t>
            </a:r>
          </a:p>
        </p:txBody>
      </p:sp>
    </p:spTree>
    <p:extLst>
      <p:ext uri="{BB962C8B-B14F-4D97-AF65-F5344CB8AC3E}">
        <p14:creationId xmlns:p14="http://schemas.microsoft.com/office/powerpoint/2010/main" val="3037273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5562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ASLR, we cannot forge a correct value for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lang="en-US" dirty="0"/>
              <a:t> since ASLR will randomize addresses.</a:t>
            </a:r>
          </a:p>
          <a:p>
            <a:pPr marL="0" indent="0">
              <a:buNone/>
            </a:pPr>
            <a:r>
              <a:rPr lang="en-US" b="1" dirty="0"/>
              <a:t>What can we do?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22660" y="1400949"/>
            <a:ext cx="4267200" cy="1160502"/>
          </a:xfrm>
          <a:prstGeom prst="wedgeRoundRectCallout">
            <a:avLst>
              <a:gd name="adj1" fmla="val 73406"/>
              <a:gd name="adj2" fmla="val 24948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400"/>
              <a:t>Randomized!</a:t>
            </a:r>
            <a:endParaRPr lang="en-US" sz="2400" dirty="0"/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2209800"/>
          <a:ext cx="1461558" cy="42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4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0418" y="1889478"/>
            <a:ext cx="1474219" cy="146332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gadgets to compute </a:t>
            </a:r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4112" y="1506498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422" y="2337065"/>
            <a:ext cx="5029200" cy="353943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Idea!</a:t>
            </a:r>
          </a:p>
          <a:p>
            <a:r>
              <a:rPr lang="en-US" sz="2400" dirty="0"/>
              <a:t>Get a copy of ESP to calculate address of </a:t>
            </a:r>
            <a:br>
              <a:rPr lang="en-US" sz="2400" dirty="0"/>
            </a:br>
            <a:r>
              <a:rPr lang="en-US" sz="2400" dirty="0"/>
              <a:t>“/bin/</a:t>
            </a:r>
            <a:r>
              <a:rPr lang="en-US" sz="2400" dirty="0" err="1"/>
              <a:t>sh</a:t>
            </a:r>
            <a:r>
              <a:rPr lang="en-US" sz="2400" dirty="0"/>
              <a:t>” on randomized stack.</a:t>
            </a:r>
          </a:p>
          <a:p>
            <a:endParaRPr lang="en-US" sz="2400" dirty="0"/>
          </a:p>
          <a:p>
            <a:r>
              <a:rPr lang="en-US" sz="2400" dirty="0"/>
              <a:t>This works because ASLR only protects against knowing </a:t>
            </a:r>
            <a:r>
              <a:rPr lang="en-US" sz="2400" i="1" dirty="0"/>
              <a:t>absolute</a:t>
            </a:r>
            <a:r>
              <a:rPr lang="en-US" sz="2400" dirty="0"/>
              <a:t> addresses, while we will find it’s </a:t>
            </a:r>
            <a:r>
              <a:rPr lang="en-US" sz="2400" i="1" dirty="0"/>
              <a:t>relative address</a:t>
            </a:r>
            <a:r>
              <a:rPr lang="en-US" sz="24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0072" y="609600"/>
            <a:ext cx="1474219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Computed 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44128" y="885712"/>
            <a:ext cx="2072128" cy="1687866"/>
            <a:chOff x="4344128" y="885712"/>
            <a:chExt cx="2072128" cy="1687866"/>
          </a:xfrm>
        </p:grpSpPr>
        <p:sp>
          <p:nvSpPr>
            <p:cNvPr id="24" name="Freeform 23"/>
            <p:cNvSpPr/>
            <p:nvPr/>
          </p:nvSpPr>
          <p:spPr>
            <a:xfrm>
              <a:off x="5346858" y="885712"/>
              <a:ext cx="1069398" cy="1687866"/>
            </a:xfrm>
            <a:custGeom>
              <a:avLst/>
              <a:gdLst>
                <a:gd name="connsiteX0" fmla="*/ 1069398 w 1069398"/>
                <a:gd name="connsiteY0" fmla="*/ 1687866 h 1687866"/>
                <a:gd name="connsiteX1" fmla="*/ 22 w 1069398"/>
                <a:gd name="connsiteY1" fmla="*/ 601615 h 1687866"/>
                <a:gd name="connsiteX2" fmla="*/ 1035980 w 1069398"/>
                <a:gd name="connsiteY2" fmla="*/ 0 h 16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398" h="1687866">
                  <a:moveTo>
                    <a:pt x="1069398" y="1687866"/>
                  </a:moveTo>
                  <a:cubicBezTo>
                    <a:pt x="537495" y="1285396"/>
                    <a:pt x="5592" y="882926"/>
                    <a:pt x="22" y="601615"/>
                  </a:cubicBezTo>
                  <a:cubicBezTo>
                    <a:pt x="-5548" y="320304"/>
                    <a:pt x="1035980" y="0"/>
                    <a:pt x="103598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4128" y="1200090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want to call 2 functions in our exploit: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foo</a:t>
            </a:r>
            <a:r>
              <a:rPr lang="en-US" dirty="0"/>
              <a:t>(arg1, arg2)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bar</a:t>
            </a:r>
            <a:r>
              <a:rPr lang="en-US" dirty="0"/>
              <a:t>(arg3, arg4)</a:t>
            </a:r>
          </a:p>
          <a:p>
            <a:endParaRPr lang="en-US" dirty="0"/>
          </a:p>
          <a:p>
            <a:r>
              <a:rPr lang="en-US" dirty="0"/>
              <a:t>Stack unwinds up</a:t>
            </a:r>
          </a:p>
          <a:p>
            <a:r>
              <a:rPr lang="en-US" dirty="0"/>
              <a:t>First function returns into code to advance stack pointer</a:t>
            </a:r>
          </a:p>
          <a:p>
            <a:pPr lvl="1"/>
            <a:r>
              <a:rPr lang="en-US" dirty="0"/>
              <a:t>e.g., pop; pop; 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2819400" y="5867400"/>
            <a:ext cx="2438400" cy="838200"/>
          </a:xfrm>
          <a:prstGeom prst="wedgeRoundRectCallout">
            <a:avLst>
              <a:gd name="adj1" fmla="val 92232"/>
              <a:gd name="adj2" fmla="val -116653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Overwritten ret </a:t>
            </a:r>
            <a:r>
              <a:rPr lang="en-US" sz="2800" dirty="0" err="1">
                <a:solidFill>
                  <a:schemeClr val="bg1"/>
                </a:solidFill>
              </a:rPr>
              <a:t>addr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352800" y="2362200"/>
            <a:ext cx="2438400" cy="838200"/>
          </a:xfrm>
          <a:prstGeom prst="wedgeRoundRectCallout">
            <a:avLst>
              <a:gd name="adj1" fmla="val 73303"/>
              <a:gd name="adj2" fmla="val 26008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2505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is executing, &amp;pop-pop-ret is at the saved EIP slot.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returns, it executes pop-pop-ret to clear up arg1 (pop), arg2 (pop), and transfer control to </a:t>
            </a:r>
            <a:r>
              <a:rPr lang="en-US" b="1" dirty="0"/>
              <a:t>bar</a:t>
            </a:r>
            <a:r>
              <a:rPr lang="en-US" dirty="0"/>
              <a:t> (ret)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There are many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i="1" u="sng" dirty="0"/>
              <a:t>semantically equivalent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ways to achieve the same net shellcode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54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97573" y="5334000"/>
            <a:ext cx="7148854" cy="838200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Let’s practice thinking in gadgets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72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199" y="4180416"/>
            <a:ext cx="6784285" cy="1833265"/>
            <a:chOff x="2705100" y="4110335"/>
            <a:chExt cx="3733800" cy="1833265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 ;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has v1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 ;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has v2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; Mem[v2] =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>
                <a:latin typeface="Consolas"/>
                <a:cs typeface="Consolas"/>
              </a:rPr>
              <a:t>Mem[v2] = v1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1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7317642" y="1071499"/>
            <a:ext cx="1646401" cy="925213"/>
          </a:xfrm>
          <a:prstGeom prst="wedgeRoundRectCallout">
            <a:avLst>
              <a:gd name="adj1" fmla="val -78690"/>
              <a:gd name="adj2" fmla="val 1041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Suppose a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  <a:r>
              <a:rPr lang="en-US" sz="2000" dirty="0">
                <a:solidFill>
                  <a:schemeClr val="bg1"/>
                </a:solidFill>
              </a:rPr>
              <a:t> and a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on stack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86999" y="31242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v</a:t>
            </a:r>
            <a:r>
              <a:rPr lang="en-US" sz="2000" baseline="-25000" dirty="0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24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endParaRPr lang="en-US" sz="2400" dirty="0">
                <a:latin typeface="Consolas"/>
                <a:cs typeface="Consolas"/>
              </a:endParaRP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724928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3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27026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</a:t>
            </a:r>
            <a:r>
              <a:rPr lang="en-US" sz="2000" baseline="-25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801392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6B1A-BF1B-4399-AE0F-F952C3A1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B4DC-F88E-43EF-8D48-E3E253D3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“function calls” don’t really exist</a:t>
            </a:r>
          </a:p>
          <a:p>
            <a:pPr lvl="1"/>
            <a:r>
              <a:rPr lang="en-US" sz="2800" dirty="0"/>
              <a:t>Rather, jump to new location (“function”)</a:t>
            </a:r>
          </a:p>
          <a:p>
            <a:pPr lvl="1"/>
            <a:r>
              <a:rPr lang="en-US" sz="2800" dirty="0"/>
              <a:t>Save context of old location</a:t>
            </a:r>
          </a:p>
          <a:p>
            <a:pPr lvl="1"/>
            <a:r>
              <a:rPr lang="en-US" sz="2800" dirty="0"/>
              <a:t>Load context for new location</a:t>
            </a:r>
          </a:p>
          <a:p>
            <a:pPr lvl="1"/>
            <a:r>
              <a:rPr lang="en-US" sz="2800" dirty="0"/>
              <a:t>Include information for “returning”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058A3-03F5-449A-86F1-D6F4B46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5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mov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[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3716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88222" y="4195007"/>
            <a:ext cx="1427996" cy="609599"/>
            <a:chOff x="6688222" y="4195007"/>
            <a:chExt cx="1427996" cy="609599"/>
          </a:xfrm>
        </p:grpSpPr>
        <p:sp>
          <p:nvSpPr>
            <p:cNvPr id="8" name="Right Brace 7"/>
            <p:cNvSpPr/>
            <p:nvPr/>
          </p:nvSpPr>
          <p:spPr>
            <a:xfrm>
              <a:off x="6688222" y="4195007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6532" y="4290352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0622" y="4876801"/>
            <a:ext cx="1427996" cy="609599"/>
            <a:chOff x="6840622" y="4876801"/>
            <a:chExt cx="1427996" cy="609599"/>
          </a:xfrm>
        </p:grpSpPr>
        <p:sp>
          <p:nvSpPr>
            <p:cNvPr id="20" name="Right Brace 19"/>
            <p:cNvSpPr/>
            <p:nvPr/>
          </p:nvSpPr>
          <p:spPr>
            <a:xfrm>
              <a:off x="6840622" y="4876801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32" y="4972146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67200"/>
            <a:ext cx="3733800" cy="1847148"/>
            <a:chOff x="-1549237" y="7694045"/>
            <a:chExt cx="3733800" cy="1847148"/>
          </a:xfrm>
          <a:solidFill>
            <a:srgbClr val="FFFFFF"/>
          </a:solidFill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-1549237" y="7694045"/>
              <a:ext cx="3733800" cy="1447800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193899" y="9079528"/>
              <a:ext cx="28147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71601" y="3045723"/>
            <a:ext cx="3970914" cy="2288277"/>
            <a:chOff x="3039485" y="3045723"/>
            <a:chExt cx="2303029" cy="2288277"/>
          </a:xfrm>
        </p:grpSpPr>
        <p:grpSp>
          <p:nvGrpSpPr>
            <p:cNvPr id="20" name="Group 19"/>
            <p:cNvGrpSpPr/>
            <p:nvPr/>
          </p:nvGrpSpPr>
          <p:grpSpPr>
            <a:xfrm>
              <a:off x="3926335" y="4419600"/>
              <a:ext cx="888965" cy="914400"/>
              <a:chOff x="3926335" y="4419600"/>
              <a:chExt cx="888965" cy="91440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926335" y="44196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26335" y="48768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3926335" y="53340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ular Callout 20"/>
            <p:cNvSpPr/>
            <p:nvPr/>
          </p:nvSpPr>
          <p:spPr>
            <a:xfrm>
              <a:off x="3039485" y="3045723"/>
              <a:ext cx="2303029" cy="817510"/>
            </a:xfrm>
            <a:prstGeom prst="wedgeRoundRectCallout">
              <a:avLst>
                <a:gd name="adj1" fmla="val 2717"/>
                <a:gd name="adj2" fmla="val 102958"/>
                <a:gd name="adj3" fmla="val 1666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semantically equivalent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086600" y="3493532"/>
            <a:ext cx="1905000" cy="604135"/>
          </a:xfrm>
          <a:prstGeom prst="wedgeRoundRectCallout">
            <a:avLst>
              <a:gd name="adj1" fmla="val -35544"/>
              <a:gd name="adj2" fmla="val 78448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“Gadgets”</a:t>
            </a:r>
          </a:p>
        </p:txBody>
      </p:sp>
    </p:spTree>
    <p:extLst>
      <p:ext uri="{BB962C8B-B14F-4D97-AF65-F5344CB8AC3E}">
        <p14:creationId xmlns:p14="http://schemas.microsoft.com/office/powerpoint/2010/main" val="26688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58959"/>
            <a:ext cx="4953000" cy="2638126"/>
          </a:xfrm>
        </p:spPr>
        <p:txBody>
          <a:bodyPr>
            <a:normAutofit/>
          </a:bodyPr>
          <a:lstStyle/>
          <a:p>
            <a:r>
              <a:rPr lang="en-US" dirty="0"/>
              <a:t>Find needed instruction gadgets at addresses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a</a:t>
            </a:r>
            <a:r>
              <a:rPr lang="en-US" baseline="-25000" dirty="0"/>
              <a:t>3 </a:t>
            </a:r>
            <a:r>
              <a:rPr lang="en-US" dirty="0"/>
              <a:t>in </a:t>
            </a:r>
            <a:r>
              <a:rPr lang="en-US" i="1" dirty="0"/>
              <a:t>existing</a:t>
            </a:r>
            <a:r>
              <a:rPr lang="en-US" dirty="0"/>
              <a:t> code</a:t>
            </a:r>
          </a:p>
          <a:p>
            <a:r>
              <a:rPr lang="en-US" dirty="0"/>
              <a:t>Overwrite stack to execute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then a</a:t>
            </a:r>
            <a:r>
              <a:rPr lang="en-US" baseline="-25000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14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 gadget is a set of instructions for carrying out a semantic action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, add, etc. </a:t>
            </a:r>
          </a:p>
          <a:p>
            <a:pPr lvl="1"/>
            <a:endParaRPr lang="en-US" dirty="0"/>
          </a:p>
          <a:p>
            <a:r>
              <a:rPr lang="en-US" sz="3600" dirty="0"/>
              <a:t>Gadgets typically have a number of instructions</a:t>
            </a:r>
          </a:p>
          <a:p>
            <a:pPr lvl="1"/>
            <a:r>
              <a:rPr lang="en-US" dirty="0"/>
              <a:t>One instruction = native instruction set</a:t>
            </a:r>
          </a:p>
          <a:p>
            <a:pPr lvl="1"/>
            <a:r>
              <a:rPr lang="en-US" dirty="0"/>
              <a:t>More instructions = synthesize </a:t>
            </a:r>
            <a:r>
              <a:rPr lang="en-US" dirty="0">
                <a:solidFill>
                  <a:schemeClr val="tx2"/>
                </a:solidFill>
              </a:rPr>
              <a:t>&lt;- ROP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/>
              <a:t>Gadgets in ROP generally (but not always) end in return</a:t>
            </a:r>
            <a:endParaRPr lang="en-US" sz="3600" dirty="0"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0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15" y="-162106"/>
            <a:ext cx="7772400" cy="1609344"/>
          </a:xfrm>
        </p:spPr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11362" y="1127760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11362" y="2956560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1157341" y="3810000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5561514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</p:spTree>
    <p:extLst>
      <p:ext uri="{BB962C8B-B14F-4D97-AF65-F5344CB8AC3E}">
        <p14:creationId xmlns:p14="http://schemas.microsoft.com/office/powerpoint/2010/main" val="185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7318"/>
            <a:ext cx="7696200" cy="6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428925"/>
            <a:ext cx="232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Image by Dino Dai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Zovi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0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RO(P?)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28850" y="1751891"/>
            <a:ext cx="4686300" cy="4754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Disassemble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u="sng" dirty="0"/>
              <a:t>useful</a:t>
            </a:r>
            <a:r>
              <a:rPr lang="en-US" dirty="0"/>
              <a:t> code sequences as gadgets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 gadgets into desired shellcode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53CD-D784-4F81-AE37-745DCB7F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F67F-8CF9-4C91-8C27-28106994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multiple ways to do this</a:t>
            </a:r>
          </a:p>
          <a:p>
            <a:r>
              <a:rPr lang="en-US" sz="2800" dirty="0"/>
              <a:t>“Calling Conventions”</a:t>
            </a:r>
          </a:p>
          <a:p>
            <a:r>
              <a:rPr lang="en-US" sz="2800" dirty="0"/>
              <a:t>Caller Cleanup – caller cleans stack</a:t>
            </a:r>
          </a:p>
          <a:p>
            <a:r>
              <a:rPr lang="en-US" sz="2800" dirty="0" err="1"/>
              <a:t>Callee</a:t>
            </a:r>
            <a:r>
              <a:rPr lang="en-US" sz="2800" dirty="0"/>
              <a:t> Cleanup – called function cleans stack</a:t>
            </a:r>
          </a:p>
          <a:p>
            <a:r>
              <a:rPr lang="en-US" sz="2800" dirty="0"/>
              <a:t>Other convention variations:</a:t>
            </a:r>
          </a:p>
          <a:p>
            <a:pPr lvl="1"/>
            <a:r>
              <a:rPr lang="en-US" sz="2400" dirty="0"/>
              <a:t>Order that function data is loaded onto stack</a:t>
            </a:r>
          </a:p>
          <a:p>
            <a:pPr lvl="1"/>
            <a:r>
              <a:rPr lang="en-US" sz="2400" dirty="0"/>
              <a:t>Whether some data is put into registers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6A55-373C-4816-B56F-B852B84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BE4-74D6-41C9-9A5C-D60426A5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8308-19CB-4F7F-B2B8-1F697ABB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caller v </a:t>
            </a:r>
            <a:r>
              <a:rPr lang="en-US" dirty="0" err="1"/>
              <a:t>callee</a:t>
            </a:r>
            <a:r>
              <a:rPr lang="en-US" dirty="0"/>
              <a:t> cleanup</a:t>
            </a:r>
          </a:p>
          <a:p>
            <a:pPr marL="0" indent="0">
              <a:buNone/>
            </a:pPr>
            <a:r>
              <a:rPr lang="en-US" dirty="0" err="1"/>
              <a:t>stdcall</a:t>
            </a:r>
            <a:r>
              <a:rPr lang="en-US" dirty="0"/>
              <a:t> (</a:t>
            </a:r>
            <a:r>
              <a:rPr lang="en-US" dirty="0" err="1"/>
              <a:t>callee</a:t>
            </a:r>
            <a:r>
              <a:rPr lang="en-US" dirty="0"/>
              <a:t>)                                </a:t>
            </a:r>
            <a:r>
              <a:rPr lang="en-US" dirty="0" err="1"/>
              <a:t>cdecl</a:t>
            </a:r>
            <a:r>
              <a:rPr lang="en-US" dirty="0"/>
              <a:t> (caller)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38F85-F687-48CC-A387-38EE140D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3124200"/>
            <a:ext cx="4404096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516D7-92AC-47CB-B6A6-B56E1B4D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76599"/>
            <a:ext cx="2358572" cy="28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FDEB-5310-49FD-9BE0-C532A6A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EBP and 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E7F0-6DD7-470F-BB80-811DB592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EBP</a:t>
            </a:r>
          </a:p>
          <a:p>
            <a:pPr lvl="1"/>
            <a:r>
              <a:rPr lang="en-US" sz="2800" dirty="0"/>
              <a:t>Stack Base Pointer</a:t>
            </a:r>
          </a:p>
          <a:p>
            <a:pPr lvl="1"/>
            <a:r>
              <a:rPr lang="en-US" sz="2800" dirty="0"/>
              <a:t>Where the stack was when the routine started</a:t>
            </a:r>
          </a:p>
          <a:p>
            <a:r>
              <a:rPr lang="en-US" sz="3200" dirty="0"/>
              <a:t>ESP</a:t>
            </a:r>
          </a:p>
          <a:p>
            <a:pPr lvl="1"/>
            <a:r>
              <a:rPr lang="en-US" sz="2800" dirty="0"/>
              <a:t>Stack Pointer</a:t>
            </a:r>
          </a:p>
          <a:p>
            <a:pPr lvl="1"/>
            <a:r>
              <a:rPr lang="en-US" sz="2800" dirty="0"/>
              <a:t>Top of the current stack</a:t>
            </a:r>
          </a:p>
          <a:p>
            <a:r>
              <a:rPr lang="en-US" sz="3200" dirty="0"/>
              <a:t>EBP is a previous function’s saved ESP</a:t>
            </a:r>
          </a:p>
        </p:txBody>
      </p:sp>
    </p:spTree>
    <p:extLst>
      <p:ext uri="{BB962C8B-B14F-4D97-AF65-F5344CB8AC3E}">
        <p14:creationId xmlns:p14="http://schemas.microsoft.com/office/powerpoint/2010/main" val="1175669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3394</TotalTime>
  <Words>3240</Words>
  <Application>Microsoft Office PowerPoint</Application>
  <PresentationFormat>On-screen Show (4:3)</PresentationFormat>
  <Paragraphs>722</Paragraphs>
  <Slides>66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</vt:lpstr>
      <vt:lpstr>Consolas</vt:lpstr>
      <vt:lpstr>Rockwell</vt:lpstr>
      <vt:lpstr>Rockwell Condensed</vt:lpstr>
      <vt:lpstr>Wingdings</vt:lpstr>
      <vt:lpstr>Wood Type</vt:lpstr>
      <vt:lpstr>Host Vulnerabilities</vt:lpstr>
      <vt:lpstr>Vulnerabilities and NetSec</vt:lpstr>
      <vt:lpstr>Brief Overview to Execution</vt:lpstr>
      <vt:lpstr>Basic Execution </vt:lpstr>
      <vt:lpstr>Seth’s Notes</vt:lpstr>
      <vt:lpstr>Seth’s Notes</vt:lpstr>
      <vt:lpstr>Seth’s Notes</vt:lpstr>
      <vt:lpstr>Seth’s Notes</vt:lpstr>
      <vt:lpstr>EBP and ESP</vt:lpstr>
      <vt:lpstr>cdecl – default for Linux &amp; gcc </vt:lpstr>
      <vt:lpstr>GDB Walkthrough</vt:lpstr>
      <vt:lpstr>GDB Walkthrough – C Code</vt:lpstr>
      <vt:lpstr>GDB Walkthrough –  Call TestFunc</vt:lpstr>
      <vt:lpstr>PowerPoint Presentation</vt:lpstr>
      <vt:lpstr>PowerPoint Presentation</vt:lpstr>
      <vt:lpstr>PowerPoint Presentation</vt:lpstr>
      <vt:lpstr>GDB Walkthrough –  TestFunc() C Code</vt:lpstr>
      <vt:lpstr>GDB Walkthrough –  TestFunc() Assembly</vt:lpstr>
      <vt:lpstr>PowerPoint Presentation</vt:lpstr>
      <vt:lpstr>PowerPoint Presentation</vt:lpstr>
      <vt:lpstr>GDB Walkthrough –  TestFunc() Exit</vt:lpstr>
      <vt:lpstr>PowerPoint Presentation</vt:lpstr>
      <vt:lpstr>GDB Walkthrough –  TestFunc() Exit, part 2</vt:lpstr>
      <vt:lpstr>GDB Walthrough – Main() after TestFunc() return</vt:lpstr>
      <vt:lpstr>PowerPoint Presentation</vt:lpstr>
      <vt:lpstr>What are Buffer Overflows?</vt:lpstr>
      <vt:lpstr>Basic Example </vt:lpstr>
      <vt:lpstr>“123456” </vt:lpstr>
      <vt:lpstr>“A”x68 . “\xEF\xBE\xAD\xDE” </vt:lpstr>
      <vt:lpstr>Frame teardown—1 </vt:lpstr>
      <vt:lpstr>Frame teardown—2 </vt:lpstr>
      <vt:lpstr>Frame teardown—3 </vt:lpstr>
      <vt:lpstr>Shellcode</vt:lpstr>
      <vt:lpstr>Recap 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The .rodata Segment</vt:lpstr>
      <vt:lpstr>Finally, Blocking Exploits</vt:lpstr>
      <vt:lpstr>PowerPoint Presentation</vt:lpstr>
      <vt:lpstr>ROP Overview</vt:lpstr>
      <vt:lpstr>Motivation: Return-to-libc Attack</vt:lpstr>
      <vt:lpstr>Question </vt:lpstr>
      <vt:lpstr>PowerPoint Presentation</vt:lpstr>
      <vt:lpstr>Return Chaining </vt:lpstr>
      <vt:lpstr>Return Chaining </vt:lpstr>
      <vt:lpstr>There are many  semantically equivalent  ways to achieve the same net shellcode effect</vt:lpstr>
      <vt:lpstr>An example operation</vt:lpstr>
      <vt:lpstr>implementing with Assembly</vt:lpstr>
      <vt:lpstr>implementing with Assembly</vt:lpstr>
      <vt:lpstr>implementing with Assembly</vt:lpstr>
      <vt:lpstr>implementing with Assembly</vt:lpstr>
      <vt:lpstr>implementing with gadgets!</vt:lpstr>
      <vt:lpstr>Equivalence</vt:lpstr>
      <vt:lpstr>Return-Oriented Programming (ROP)</vt:lpstr>
      <vt:lpstr>Gadgets</vt:lpstr>
      <vt:lpstr>Return-Oriented Programming (ROP)</vt:lpstr>
      <vt:lpstr>PowerPoint Presentation</vt:lpstr>
      <vt:lpstr>RO(P?)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83</cp:revision>
  <dcterms:created xsi:type="dcterms:W3CDTF">2014-01-16T20:48:15Z</dcterms:created>
  <dcterms:modified xsi:type="dcterms:W3CDTF">2021-09-08T20:47:12Z</dcterms:modified>
</cp:coreProperties>
</file>